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Arimo" panose="020B0604020202020204" charset="0"/>
      <p:regular r:id="rId25"/>
    </p:embeddedFont>
    <p:embeddedFont>
      <p:font typeface="Clear Sans" panose="020B0604020202020204" charset="0"/>
      <p:regular r:id="rId26"/>
    </p:embeddedFont>
    <p:embeddedFont>
      <p:font typeface="Clear Sans Bold" panose="020B0604020202020204" charset="0"/>
      <p:regular r:id="rId27"/>
    </p:embeddedFont>
    <p:embeddedFont>
      <p:font typeface="Open Sans" panose="020B0606030504020204" pitchFamily="34" charset="0"/>
      <p:regular r:id="rId28"/>
    </p:embeddedFont>
    <p:embeddedFont>
      <p:font typeface="Open Sans Bold" panose="020B0604020202020204" charset="0"/>
      <p:regular r:id="rId29"/>
    </p:embeddedFont>
    <p:embeddedFont>
      <p:font typeface="Open Sauce" panose="020B0604020202020204" charset="-18"/>
      <p:regular r:id="rId30"/>
    </p:embeddedFont>
    <p:embeddedFont>
      <p:font typeface="TAN Nimbus" charset="-18"/>
      <p:regular r:id="rId31"/>
    </p:embeddedFont>
    <p:embeddedFont>
      <p:font typeface="Vesper Libre" panose="020B0604020202020204" charset="-18"/>
      <p:regular r:id="rId32"/>
    </p:embeddedFont>
    <p:embeddedFont>
      <p:font typeface="Vesper Libre Bold" panose="020B0604020202020204" charset="-18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B4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4416466" cy="10287000"/>
          </a:xfrm>
          <a:prstGeom prst="rect">
            <a:avLst/>
          </a:prstGeom>
          <a:solidFill>
            <a:srgbClr val="008237">
              <a:alpha val="84706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028700" y="2031236"/>
            <a:ext cx="6775532" cy="6224528"/>
          </a:xfrm>
          <a:custGeom>
            <a:avLst/>
            <a:gdLst/>
            <a:ahLst/>
            <a:cxnLst/>
            <a:rect l="l" t="t" r="r" b="b"/>
            <a:pathLst>
              <a:path w="6775532" h="6224528">
                <a:moveTo>
                  <a:pt x="0" y="0"/>
                </a:moveTo>
                <a:lnTo>
                  <a:pt x="6775532" y="0"/>
                </a:lnTo>
                <a:lnTo>
                  <a:pt x="6775532" y="6224528"/>
                </a:lnTo>
                <a:lnTo>
                  <a:pt x="0" y="62245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17" r="-741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8126277" y="2239637"/>
            <a:ext cx="9554341" cy="1915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90"/>
              </a:lnSpc>
            </a:pPr>
            <a:r>
              <a:rPr lang="en-US" sz="7000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Nowoczesny czytelnik, tradycyjna biblioteka?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424192" y="4098288"/>
            <a:ext cx="7215945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315240"/>
                </a:solidFill>
                <a:latin typeface="Clear Sans"/>
                <a:ea typeface="Clear Sans"/>
                <a:cs typeface="Clear Sans"/>
                <a:sym typeface="Clear Sans"/>
              </a:rPr>
              <a:t>Głos użytkowników Biblioteki Głównej Uniwersytetu Medycznego w Białymstoku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16466" y="9453700"/>
            <a:ext cx="13871534" cy="396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11"/>
              </a:lnSpc>
              <a:spcBef>
                <a:spcPct val="0"/>
              </a:spcBef>
            </a:pPr>
            <a:r>
              <a:rPr lang="en-US" sz="2814" b="1" dirty="0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XLIII </a:t>
            </a:r>
            <a:r>
              <a:rPr lang="en-US" sz="2814" b="1" dirty="0" err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Konferencja</a:t>
            </a:r>
            <a:r>
              <a:rPr lang="en-US" sz="2814" b="1" dirty="0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2814" b="1" dirty="0" err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Problemowa</a:t>
            </a:r>
            <a:r>
              <a:rPr lang="en-US" sz="2814" b="1" dirty="0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2814" b="1" dirty="0" err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Bibliotek</a:t>
            </a:r>
            <a:r>
              <a:rPr lang="en-US" sz="2814" b="1" dirty="0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2814" b="1" dirty="0" err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Medycznych</a:t>
            </a:r>
            <a:r>
              <a:rPr lang="en-US" sz="2814" b="1" dirty="0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, Kielce 2026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16466" y="8837050"/>
            <a:ext cx="13871533" cy="389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11"/>
              </a:lnSpc>
              <a:spcBef>
                <a:spcPct val="0"/>
              </a:spcBef>
            </a:pPr>
            <a:r>
              <a:rPr lang="en-US" sz="2814" b="1" dirty="0">
                <a:solidFill>
                  <a:srgbClr val="315240">
                    <a:alpha val="80000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„</a:t>
            </a:r>
            <a:r>
              <a:rPr lang="en-US" sz="2814" b="1" dirty="0" err="1">
                <a:solidFill>
                  <a:srgbClr val="315240">
                    <a:alpha val="80000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Użytkownik</a:t>
            </a:r>
            <a:r>
              <a:rPr lang="en-US" sz="2814" b="1" dirty="0">
                <a:solidFill>
                  <a:srgbClr val="315240">
                    <a:alpha val="80000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14" b="1" dirty="0" err="1">
                <a:solidFill>
                  <a:srgbClr val="315240">
                    <a:alpha val="80000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sercem</a:t>
            </a:r>
            <a:r>
              <a:rPr lang="en-US" sz="2814" b="1" dirty="0">
                <a:solidFill>
                  <a:srgbClr val="315240">
                    <a:alpha val="80000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814" b="1" dirty="0" err="1">
                <a:solidFill>
                  <a:srgbClr val="315240">
                    <a:alpha val="80000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innowacji</a:t>
            </a:r>
            <a:r>
              <a:rPr lang="en-US" sz="2814" b="1" dirty="0">
                <a:solidFill>
                  <a:srgbClr val="315240">
                    <a:alpha val="80000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w </a:t>
            </a:r>
            <a:r>
              <a:rPr lang="en-US" sz="2814" b="1" dirty="0" err="1">
                <a:solidFill>
                  <a:srgbClr val="315240">
                    <a:alpha val="80000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Bibliotece</a:t>
            </a:r>
            <a:r>
              <a:rPr lang="en-US" sz="2814" b="1" dirty="0">
                <a:solidFill>
                  <a:srgbClr val="315240">
                    <a:alpha val="80000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”</a:t>
            </a:r>
          </a:p>
        </p:txBody>
      </p:sp>
      <p:sp>
        <p:nvSpPr>
          <p:cNvPr id="8" name="Freeform 8"/>
          <p:cNvSpPr/>
          <p:nvPr/>
        </p:nvSpPr>
        <p:spPr>
          <a:xfrm>
            <a:off x="10907850" y="5387104"/>
            <a:ext cx="3991197" cy="2845996"/>
          </a:xfrm>
          <a:custGeom>
            <a:avLst/>
            <a:gdLst/>
            <a:ahLst/>
            <a:cxnLst/>
            <a:rect l="l" t="t" r="r" b="b"/>
            <a:pathLst>
              <a:path w="3991197" h="2845996">
                <a:moveTo>
                  <a:pt x="0" y="0"/>
                </a:moveTo>
                <a:lnTo>
                  <a:pt x="3991196" y="0"/>
                </a:lnTo>
                <a:lnTo>
                  <a:pt x="3991196" y="2845997"/>
                </a:lnTo>
                <a:lnTo>
                  <a:pt x="0" y="28459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8028" b="-50364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8008009" y="-8008011"/>
            <a:ext cx="2271982" cy="18288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0.001"/>
                </p14:media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892735" y="2271981"/>
            <a:ext cx="14502530" cy="764781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376225" y="458037"/>
            <a:ext cx="7919407" cy="18139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62"/>
              </a:lnSpc>
            </a:pPr>
            <a:r>
              <a:rPr lang="en-US" sz="6600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Biblioteka w sercu „Wersalu Podlasia”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59300" y="9216229"/>
            <a:ext cx="383857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2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6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20" end="2565"/>
                </p14:media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1028700" y="231308"/>
            <a:ext cx="5526216" cy="9824384"/>
          </a:xfrm>
          <a:prstGeom prst="rect">
            <a:avLst/>
          </a:prstGeom>
        </p:spPr>
      </p:pic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end="1796.667"/>
                </p14:media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11730733" y="231308"/>
            <a:ext cx="5526216" cy="982438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662042" y="2373005"/>
            <a:ext cx="4963917" cy="2760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114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Przestrzeń </a:t>
            </a:r>
          </a:p>
          <a:p>
            <a:pPr algn="ctr">
              <a:lnSpc>
                <a:spcPts val="5472"/>
              </a:lnSpc>
            </a:pPr>
            <a:r>
              <a:rPr lang="en-US" sz="5114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z duszą </a:t>
            </a:r>
          </a:p>
          <a:p>
            <a:pPr algn="ctr">
              <a:lnSpc>
                <a:spcPts val="5472"/>
              </a:lnSpc>
            </a:pPr>
            <a:r>
              <a:rPr lang="en-US" sz="5114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- więcej niż </a:t>
            </a:r>
          </a:p>
          <a:p>
            <a:pPr algn="ctr">
              <a:lnSpc>
                <a:spcPts val="5472"/>
              </a:lnSpc>
            </a:pPr>
            <a:r>
              <a:rPr lang="en-US" sz="5114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regały i książki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34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0" mute="1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2120240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31" end="1646.01"/>
                </p14:media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11515336" y="287265"/>
            <a:ext cx="5463264" cy="971247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422835" y="2646045"/>
            <a:ext cx="9092501" cy="325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0"/>
              </a:lnSpc>
            </a:pPr>
            <a:r>
              <a:rPr lang="en-US" sz="7000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Słuchając potrzeb - </a:t>
            </a:r>
          </a:p>
          <a:p>
            <a:pPr algn="l">
              <a:lnSpc>
                <a:spcPts val="8610"/>
              </a:lnSpc>
            </a:pPr>
            <a:r>
              <a:rPr lang="en-US" sz="7000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diagnoza oczekiwań użytkowników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44236" y="6014333"/>
            <a:ext cx="7215945" cy="1019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Czas trwania ankiety:</a:t>
            </a:r>
          </a:p>
          <a:p>
            <a:pPr algn="just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1 kwietnia 2026 - 30 kwietnia 2026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55490" y="9216229"/>
            <a:ext cx="391478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4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2756" y="-647450"/>
            <a:ext cx="14779628" cy="11137385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9144000" y="3675811"/>
            <a:ext cx="11102692" cy="5409573"/>
            <a:chOff x="0" y="0"/>
            <a:chExt cx="14803589" cy="7212764"/>
          </a:xfrm>
        </p:grpSpPr>
        <p:sp>
          <p:nvSpPr>
            <p:cNvPr id="4" name="TextBox 4"/>
            <p:cNvSpPr txBox="1"/>
            <p:nvPr/>
          </p:nvSpPr>
          <p:spPr>
            <a:xfrm>
              <a:off x="0" y="923925"/>
              <a:ext cx="14803589" cy="4021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524"/>
                </a:lnSpc>
              </a:pPr>
              <a:r>
                <a:rPr lang="en-US" sz="24405">
                  <a:solidFill>
                    <a:srgbClr val="008237">
                      <a:alpha val="49804"/>
                    </a:srgbClr>
                  </a:solidFill>
                  <a:latin typeface="TAN Nimbus"/>
                  <a:ea typeface="TAN Nimbus"/>
                  <a:cs typeface="TAN Nimbus"/>
                  <a:sym typeface="TAN Nimbus"/>
                </a:rPr>
                <a:t>160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621152" y="4562977"/>
              <a:ext cx="10407201" cy="26497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312"/>
                </a:lnSpc>
              </a:pPr>
              <a:r>
                <a:rPr lang="en-US" sz="15662" spc="156">
                  <a:solidFill>
                    <a:srgbClr val="000000">
                      <a:alpha val="29804"/>
                    </a:srgbClr>
                  </a:solidFill>
                  <a:latin typeface="Vesper Libre"/>
                  <a:ea typeface="Vesper Libre"/>
                  <a:cs typeface="Vesper Libre"/>
                  <a:sym typeface="Vesper Libre"/>
                </a:rPr>
                <a:t>OSÓB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60585" y="9152059"/>
            <a:ext cx="336590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5</a:t>
            </a:r>
            <a:endParaRPr lang="en-US" sz="5114" b="1" dirty="0">
              <a:solidFill>
                <a:srgbClr val="66B386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065780" y="8188613"/>
            <a:ext cx="223123" cy="529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1"/>
              </a:lnSpc>
              <a:spcBef>
                <a:spcPct val="0"/>
              </a:spcBef>
            </a:pPr>
            <a:r>
              <a:rPr lang="en-US" sz="3814" b="1">
                <a:solidFill>
                  <a:srgbClr val="008237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6513302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38081" y="4004691"/>
            <a:ext cx="6237140" cy="2249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6"/>
              </a:lnSpc>
            </a:pPr>
            <a:r>
              <a:rPr lang="en-US" sz="7200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Profil użytkownika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123940" y="3571874"/>
            <a:ext cx="8911289" cy="2924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 algn="l">
              <a:lnSpc>
                <a:spcPts val="599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Status użytkownika</a:t>
            </a:r>
          </a:p>
          <a:p>
            <a:pPr marL="647697" lvl="1" indent="-323848" algn="l">
              <a:lnSpc>
                <a:spcPts val="599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 często odwiedzasz bibliotekę? </a:t>
            </a:r>
          </a:p>
          <a:p>
            <a:pPr marL="647697" lvl="1" indent="-323848" algn="l">
              <a:lnSpc>
                <a:spcPts val="599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Z jakiego powodu nie odwiedzasz biblioteki? </a:t>
            </a:r>
          </a:p>
          <a:p>
            <a:pPr marL="647697" lvl="1" indent="-323848" algn="l">
              <a:lnSpc>
                <a:spcPts val="599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Jaki jest zazwyczaj główny cel Twojej wizyty?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63289" y="9216229"/>
            <a:ext cx="375880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6</a:t>
            </a:r>
          </a:p>
        </p:txBody>
      </p:sp>
    </p:spTree>
  </p:cSld>
  <p:clrMapOvr>
    <a:masterClrMapping/>
  </p:clrMapOvr>
  <p:transition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5544903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81927" y="4146042"/>
            <a:ext cx="5181048" cy="1975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72"/>
              </a:lnSpc>
            </a:pPr>
            <a:r>
              <a:rPr lang="en-US" sz="6400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Użytkownik </a:t>
            </a:r>
          </a:p>
          <a:p>
            <a:pPr algn="ctr">
              <a:lnSpc>
                <a:spcPts val="7872"/>
              </a:lnSpc>
            </a:pPr>
            <a:r>
              <a:rPr lang="en-US" sz="6400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a przestrzeń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76362" y="677862"/>
            <a:ext cx="12105262" cy="8797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 oceniasz dostępność biblioteki (lokalizacja, łatwość dotarcia, oznakowanie)? </a:t>
            </a:r>
          </a:p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 oceniasz komfort nauki w czytelniach (dostępność miejsc, wyposażenie)?   </a:t>
            </a:r>
          </a:p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Czy standardowe godziny otwarcia biblioteki są dostosowane do Twojego trybu nauki?   </a:t>
            </a:r>
          </a:p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Czy godziny otwarcia biblioteki w czasie sesji są dostosowane do Twojego trybu nauki? </a:t>
            </a:r>
          </a:p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Czy brakuje Ci jakiegoś elementu wyposażenia w przestrzeni bibliotecznej? </a:t>
            </a:r>
          </a:p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Jakiego elementu wyposażenia ci brakuje? </a:t>
            </a:r>
          </a:p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Czy masz trudności ze znalezieniem wolnego miejsca do nauki w preferowanej przez Ciebie strefie? </a:t>
            </a:r>
          </a:p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 oceniasz poziom ciszy w bibliotece?   </a:t>
            </a:r>
          </a:p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Czy oznakowanie działów i regałów w czytelniach jest dla Ciebie jasne i ułatwia szybkie dotarcie do poszukiwanej książki?   </a:t>
            </a:r>
          </a:p>
          <a:p>
            <a:pPr marL="539749" lvl="1" indent="-269875" algn="l">
              <a:lnSpc>
                <a:spcPts val="4374"/>
              </a:lnSpc>
              <a:buFont typeface="Arial"/>
              <a:buChar char="•"/>
            </a:pPr>
            <a:r>
              <a:rPr lang="en-US" sz="24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Czy uważasz, że klimat „klasycznej biblioteki” (cisza, zapach książek, stylizowane meble) buduje w Tobie większą dyscyplinę pracy, możliwość głębokiego skupienia i zapamiętywania informacji niż nauka w domu lub kawiarni? 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63110" y="9216229"/>
            <a:ext cx="376238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7</a:t>
            </a:r>
            <a:endParaRPr lang="en-US" sz="5114" b="1" dirty="0">
              <a:solidFill>
                <a:srgbClr val="66B386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ransition spd="med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6483652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56653" y="3579876"/>
            <a:ext cx="4770346" cy="3108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41"/>
              </a:lnSpc>
            </a:pPr>
            <a:r>
              <a:rPr lang="en-US" sz="6700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Wyzwania cyfrowe </a:t>
            </a:r>
          </a:p>
          <a:p>
            <a:pPr algn="ctr">
              <a:lnSpc>
                <a:spcPts val="8241"/>
              </a:lnSpc>
            </a:pPr>
            <a:r>
              <a:rPr lang="en-US" sz="6700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i zasoby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069355" y="1199514"/>
            <a:ext cx="10618909" cy="7678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8" lvl="1" indent="-302259" algn="l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Czy oferta książek dostępna w bibliotece zaspokaja Twoje potrzeby? </a:t>
            </a:r>
          </a:p>
          <a:p>
            <a:pPr marL="604518" lvl="1" indent="-302259" algn="l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Czy oferta czasopism dostępna w bibliotece zaspokaja Twoje potrzeby?   </a:t>
            </a:r>
          </a:p>
          <a:p>
            <a:pPr marL="604518" lvl="1" indent="-302259" algn="l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Czy oferowane przez bibliotekę szkolenie z przysposobienia bibliotecznego dostarczyły Ci praktycznych umiejętności?   </a:t>
            </a:r>
          </a:p>
          <a:p>
            <a:pPr marL="604518" lvl="1" indent="-302259" algn="l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W jakich szkoleniach/warsztatach organizowanych przez bibliotekę chciałbyś/chciałabyś wziąć udział?  </a:t>
            </a:r>
          </a:p>
          <a:p>
            <a:pPr marL="604518" lvl="1" indent="-302259" algn="l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Z jakich zasobów elektronicznych korzystasz najczęściej?   </a:t>
            </a:r>
          </a:p>
          <a:p>
            <a:pPr marL="604518" lvl="1" indent="-302259" algn="l">
              <a:lnSpc>
                <a:spcPts val="5599"/>
              </a:lnSpc>
              <a:buFont typeface="Arial"/>
              <a:buChar char="•"/>
            </a:pPr>
            <a:r>
              <a:rPr lang="en-US" sz="27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 oceniasz szybkość i stabilność sieci Wi-Fi Eduroam na terenie biblioteki?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66444" y="9216229"/>
            <a:ext cx="369570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8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6483652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56653" y="4098989"/>
            <a:ext cx="4770346" cy="2069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41"/>
              </a:lnSpc>
            </a:pPr>
            <a:r>
              <a:rPr lang="en-US" sz="6700" b="1" dirty="0" err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Relacje</a:t>
            </a:r>
            <a:r>
              <a:rPr lang="en-US" sz="6700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</a:p>
          <a:p>
            <a:pPr algn="ctr">
              <a:lnSpc>
                <a:spcPts val="8241"/>
              </a:lnSpc>
            </a:pPr>
            <a:r>
              <a:rPr lang="en-US" sz="6700" b="1" dirty="0" err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i</a:t>
            </a:r>
            <a:r>
              <a:rPr lang="en-US" sz="6700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6700" b="1" dirty="0" err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obsługa</a:t>
            </a:r>
            <a:endParaRPr lang="en-US" sz="6700" b="1" dirty="0">
              <a:solidFill>
                <a:srgbClr val="FFFFFF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088912" y="2504757"/>
            <a:ext cx="10892711" cy="5058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7" lvl="1" indent="-313054" algn="l">
              <a:lnSpc>
                <a:spcPts val="5799"/>
              </a:lnSpc>
              <a:buFont typeface="Arial"/>
              <a:buChar char="•"/>
            </a:pPr>
            <a:r>
              <a:rPr lang="en-US" sz="28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 oceniasz personel biblioteki pod względem kultury obsługi? (życzliwość, chęć pomocy)   </a:t>
            </a:r>
          </a:p>
          <a:p>
            <a:pPr marL="626107" lvl="1" indent="-313054" algn="l">
              <a:lnSpc>
                <a:spcPts val="5799"/>
              </a:lnSpc>
              <a:buFont typeface="Arial"/>
              <a:buChar char="•"/>
            </a:pPr>
            <a:r>
              <a:rPr lang="en-US" sz="28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 oceniasz personel biblioteki pod względem kompetencji? </a:t>
            </a:r>
          </a:p>
          <a:p>
            <a:pPr marL="626107" lvl="1" indent="-313054" algn="l">
              <a:lnSpc>
                <a:spcPts val="5799"/>
              </a:lnSpc>
              <a:buFont typeface="Arial"/>
              <a:buChar char="•"/>
            </a:pPr>
            <a:r>
              <a:rPr lang="en-US" sz="28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W jaki sposób najchętniej kontaktujesz się z biblioteką? </a:t>
            </a:r>
          </a:p>
          <a:p>
            <a:pPr marL="626107" lvl="1" indent="-313054" algn="l">
              <a:lnSpc>
                <a:spcPts val="5799"/>
              </a:lnSpc>
              <a:buFont typeface="Arial"/>
              <a:buChar char="•"/>
            </a:pPr>
            <a:r>
              <a:rPr lang="en-US" sz="28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Jak oceniasz przejrzystość komunikatów o nowościach, zmianach w godzinach otwarcia lub wydarzeniach (w social mediach i na tablicach informacyjnych)? 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262336" y="9216229"/>
            <a:ext cx="377785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9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6483652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53515" y="4618101"/>
            <a:ext cx="5376621" cy="1031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41"/>
              </a:lnSpc>
            </a:pPr>
            <a:r>
              <a:rPr lang="en-US" sz="6700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Przemyślenia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01828" y="3971607"/>
            <a:ext cx="10227764" cy="2124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7" lvl="1" indent="-313054" algn="l">
              <a:lnSpc>
                <a:spcPts val="5799"/>
              </a:lnSpc>
              <a:buFont typeface="Arial"/>
              <a:buChar char="•"/>
            </a:pPr>
            <a:r>
              <a:rPr lang="en-US" sz="28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Gdybyś mógł/mogła zmienić jedną rzecz w naszej bibliotece, która ułatwiłaby Ci korzystanie z biblioteki, co by to było?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096601" y="9216229"/>
            <a:ext cx="709255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10</a:t>
            </a:r>
            <a:endParaRPr lang="en-US" sz="5114" b="1" dirty="0">
              <a:solidFill>
                <a:srgbClr val="66B386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5626999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655" y="-756871"/>
            <a:ext cx="16382430" cy="1180051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66431" y="3579876"/>
            <a:ext cx="4770346" cy="3108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41"/>
              </a:lnSpc>
            </a:pPr>
            <a:r>
              <a:rPr lang="en-US" sz="6700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Jak często odwiedzasz bibliotekę?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152144" y="9216229"/>
            <a:ext cx="598170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11</a:t>
            </a:r>
            <a:endParaRPr lang="en-US" sz="5114" b="1" dirty="0">
              <a:solidFill>
                <a:srgbClr val="66B386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1127" y="-760462"/>
            <a:ext cx="18745524" cy="1180792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996396" y="5309318"/>
            <a:ext cx="5998245" cy="2356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565"/>
              </a:lnSpc>
            </a:pPr>
            <a:r>
              <a:rPr lang="en-US" sz="20706">
                <a:solidFill>
                  <a:srgbClr val="008237">
                    <a:alpha val="49804"/>
                  </a:srgbClr>
                </a:solidFill>
                <a:latin typeface="Clear Sans"/>
                <a:ea typeface="Clear Sans"/>
                <a:cs typeface="Clear Sans"/>
                <a:sym typeface="Clear Sans"/>
              </a:rPr>
              <a:t>Cel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893302" y="7537983"/>
            <a:ext cx="7805401" cy="1069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4"/>
              </a:lnSpc>
            </a:pPr>
            <a:r>
              <a:rPr lang="en-US" sz="9063" spc="90">
                <a:solidFill>
                  <a:srgbClr val="000000">
                    <a:alpha val="29804"/>
                  </a:srgbClr>
                </a:solidFill>
                <a:latin typeface="Vesper Libre"/>
                <a:ea typeface="Vesper Libre"/>
                <a:cs typeface="Vesper Libre"/>
                <a:sym typeface="Vesper Libre"/>
              </a:rPr>
              <a:t>WIZYTY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5757" y="9166888"/>
            <a:ext cx="682943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12</a:t>
            </a: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7449" y="931771"/>
            <a:ext cx="12528134" cy="9402939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74888" y="177747"/>
            <a:ext cx="17324716" cy="138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5"/>
              </a:lnSpc>
            </a:pPr>
            <a:r>
              <a:rPr lang="en-US" sz="4500" b="1">
                <a:solidFill>
                  <a:srgbClr val="008237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Czy godziny otwarcia biblioteki są dostosowane do Twojego trybu nauki/pracy?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4953" y="665108"/>
            <a:ext cx="7993012" cy="1003651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024953" y="8741674"/>
            <a:ext cx="3230047" cy="61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008237">
                    <a:alpha val="61961"/>
                  </a:srgbClr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W </a:t>
            </a:r>
            <a:r>
              <a:rPr lang="en-US" sz="4000" b="1" dirty="0" err="1">
                <a:solidFill>
                  <a:srgbClr val="008237">
                    <a:alpha val="61961"/>
                  </a:srgbClr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czasie</a:t>
            </a:r>
            <a:r>
              <a:rPr lang="en-US" sz="4000" b="1" dirty="0">
                <a:solidFill>
                  <a:srgbClr val="008237">
                    <a:alpha val="61961"/>
                  </a:srgbClr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4000" b="1" dirty="0" err="1">
                <a:solidFill>
                  <a:srgbClr val="008237">
                    <a:alpha val="61961"/>
                  </a:srgbClr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sesji</a:t>
            </a:r>
            <a:endParaRPr lang="en-US" sz="4000" b="1" dirty="0">
              <a:solidFill>
                <a:srgbClr val="008237">
                  <a:alpha val="61961"/>
                </a:srgbClr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0263" y="8703574"/>
            <a:ext cx="5081231" cy="61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008237">
                    <a:alpha val="61961"/>
                  </a:srgbClr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Standardowe</a:t>
            </a:r>
            <a:r>
              <a:rPr lang="en-US" sz="4000" b="1" dirty="0">
                <a:solidFill>
                  <a:srgbClr val="008237">
                    <a:alpha val="61961"/>
                  </a:srgbClr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4000" b="1" dirty="0" err="1">
                <a:solidFill>
                  <a:srgbClr val="008237">
                    <a:alpha val="61961"/>
                  </a:srgbClr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godziny</a:t>
            </a:r>
            <a:endParaRPr lang="en-US" sz="4000" b="1" dirty="0">
              <a:solidFill>
                <a:srgbClr val="008237">
                  <a:alpha val="61961"/>
                </a:srgbClr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965339" y="1421804"/>
            <a:ext cx="2447211" cy="68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6"/>
              </a:lnSpc>
            </a:pPr>
            <a:r>
              <a:rPr lang="en-US" sz="22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Otwarte w niedzielę</a:t>
            </a:r>
          </a:p>
          <a:p>
            <a:pPr algn="ctr">
              <a:lnSpc>
                <a:spcPts val="2706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2%</a:t>
            </a:r>
          </a:p>
        </p:txBody>
      </p:sp>
      <p:sp>
        <p:nvSpPr>
          <p:cNvPr id="8" name="AutoShape 8"/>
          <p:cNvSpPr/>
          <p:nvPr/>
        </p:nvSpPr>
        <p:spPr>
          <a:xfrm flipV="1">
            <a:off x="5188945" y="2108746"/>
            <a:ext cx="0" cy="1120274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9" name="TextBox 9"/>
          <p:cNvSpPr txBox="1"/>
          <p:nvPr/>
        </p:nvSpPr>
        <p:spPr>
          <a:xfrm>
            <a:off x="5294542" y="2415899"/>
            <a:ext cx="1555433" cy="344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6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Całodobowo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994862" y="1981940"/>
            <a:ext cx="1555433" cy="686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6"/>
              </a:lnSpc>
            </a:pPr>
            <a:r>
              <a:rPr lang="en-US" sz="22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Całodobowo</a:t>
            </a:r>
          </a:p>
          <a:p>
            <a:pPr algn="ctr">
              <a:lnSpc>
                <a:spcPts val="2706"/>
              </a:lnSpc>
              <a:spcBef>
                <a:spcPct val="0"/>
              </a:spcBef>
            </a:pPr>
            <a:r>
              <a:rPr lang="en-US" sz="2200">
                <a:solidFill>
                  <a:srgbClr val="000000"/>
                </a:solidFill>
                <a:latin typeface="Clear Sans"/>
                <a:ea typeface="Clear Sans"/>
                <a:cs typeface="Clear Sans"/>
                <a:sym typeface="Clear Sans"/>
              </a:rPr>
              <a:t>1,5%</a:t>
            </a:r>
          </a:p>
        </p:txBody>
      </p:sp>
      <p:sp>
        <p:nvSpPr>
          <p:cNvPr id="11" name="AutoShape 11"/>
          <p:cNvSpPr/>
          <p:nvPr/>
        </p:nvSpPr>
        <p:spPr>
          <a:xfrm flipV="1">
            <a:off x="14021460" y="2668883"/>
            <a:ext cx="1213522" cy="333598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17123450" y="9216229"/>
            <a:ext cx="655558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13</a:t>
            </a: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0088" y="547670"/>
            <a:ext cx="10754086" cy="919166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0" y="0"/>
            <a:ext cx="8658375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213894" y="2361248"/>
            <a:ext cx="8230588" cy="5554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5"/>
              </a:lnSpc>
            </a:pPr>
            <a:r>
              <a:rPr lang="en-US" sz="4500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Czy uważasz, że klimat „klasycznej biblioteki” (cisza, zapach książek, stylizowane meble) buduje w Tobie większą dyscyplinę pracy, możliwość głębokiego skupienia i zapamiętywania informacji?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106007" y="9216229"/>
            <a:ext cx="690443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14</a:t>
            </a:r>
            <a:endParaRPr lang="en-US" sz="5114" b="1" dirty="0">
              <a:solidFill>
                <a:srgbClr val="66B386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8525" y="-663787"/>
            <a:ext cx="17585430" cy="1161457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753243" y="5908786"/>
            <a:ext cx="8618919" cy="191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46"/>
              </a:lnSpc>
            </a:pPr>
            <a:r>
              <a:rPr lang="en-US" sz="16807">
                <a:solidFill>
                  <a:srgbClr val="008237">
                    <a:alpha val="49804"/>
                  </a:srgbClr>
                </a:solidFill>
                <a:latin typeface="Clear Sans"/>
                <a:ea typeface="Clear Sans"/>
                <a:cs typeface="Clear Sans"/>
                <a:sym typeface="Clear Sans"/>
              </a:rPr>
              <a:t>Zasoby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079784" y="8048501"/>
            <a:ext cx="7805401" cy="847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4"/>
              </a:lnSpc>
            </a:pPr>
            <a:r>
              <a:rPr lang="en-US" sz="7064" spc="70">
                <a:solidFill>
                  <a:srgbClr val="000000">
                    <a:alpha val="29804"/>
                  </a:srgbClr>
                </a:solidFill>
                <a:latin typeface="Vesper Libre"/>
                <a:ea typeface="Vesper Libre"/>
                <a:cs typeface="Vesper Libre"/>
                <a:sym typeface="Vesper Libre"/>
              </a:rPr>
              <a:t>ELEKTRONICZNE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9720" y="9391650"/>
            <a:ext cx="635675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15</a:t>
            </a:r>
            <a:endParaRPr lang="en-US" sz="5114" b="1" dirty="0">
              <a:solidFill>
                <a:srgbClr val="66B386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1138" y="-475809"/>
            <a:ext cx="16798056" cy="1147379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673025" y="6056088"/>
            <a:ext cx="8618919" cy="1763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26"/>
              </a:lnSpc>
            </a:pPr>
            <a:r>
              <a:rPr lang="en-US" sz="15408">
                <a:solidFill>
                  <a:srgbClr val="008237">
                    <a:alpha val="49804"/>
                  </a:srgbClr>
                </a:solidFill>
                <a:latin typeface="Clear Sans"/>
                <a:ea typeface="Clear Sans"/>
                <a:cs typeface="Clear Sans"/>
                <a:sym typeface="Clear Sans"/>
              </a:rPr>
              <a:t>Powody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079784" y="8000876"/>
            <a:ext cx="7805401" cy="1200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5364" spc="53">
                <a:solidFill>
                  <a:srgbClr val="000000">
                    <a:alpha val="29804"/>
                  </a:srgbClr>
                </a:solidFill>
                <a:latin typeface="Vesper Libre"/>
                <a:ea typeface="Vesper Libre"/>
                <a:cs typeface="Vesper Libre"/>
                <a:sym typeface="Vesper Libre"/>
              </a:rPr>
              <a:t>NIEODWIEDZANIA/</a:t>
            </a:r>
          </a:p>
          <a:p>
            <a:pPr algn="ctr">
              <a:lnSpc>
                <a:spcPts val="4559"/>
              </a:lnSpc>
            </a:pPr>
            <a:r>
              <a:rPr lang="en-US" sz="5364" spc="53">
                <a:solidFill>
                  <a:srgbClr val="000000">
                    <a:alpha val="29804"/>
                  </a:srgbClr>
                </a:solidFill>
                <a:latin typeface="Vesper Libre"/>
                <a:ea typeface="Vesper Libre"/>
                <a:cs typeface="Vesper Libre"/>
                <a:sym typeface="Vesper Libre"/>
              </a:rPr>
              <a:t>RZADKICH WIZYT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0267" y="9401175"/>
            <a:ext cx="674965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16</a:t>
            </a:r>
            <a:endParaRPr lang="en-US" sz="5114" b="1" dirty="0">
              <a:solidFill>
                <a:srgbClr val="66B386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2120240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290"/>
                </p14:media>
              </p:ext>
            </p:extLst>
          </p:nvPr>
        </p:nvPicPr>
        <p:blipFill>
          <a:blip r:embed="rId4"/>
          <a:srcRect t="657" b="657"/>
          <a:stretch>
            <a:fillRect/>
          </a:stretch>
        </p:blipFill>
        <p:spPr>
          <a:xfrm>
            <a:off x="12220998" y="335230"/>
            <a:ext cx="5481428" cy="961654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722155" y="1000125"/>
            <a:ext cx="8896929" cy="1087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10"/>
              </a:lnSpc>
            </a:pPr>
            <a:r>
              <a:rPr lang="en-US" sz="7000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Czego chcą studenci?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53234" y="2243137"/>
            <a:ext cx="9034771" cy="651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większej liczby kontaktów elektrycznych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pojedynczych stanowisk do pracy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większej liczby pokoi do głośnej nauki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pokoi do samodzielnej nauki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większej liczby podręczników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poszerzenie baz online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wydłużenia godzin pracy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wygodniejszych krzeseł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automatów z kawą, jedzeniem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miejsca do odpoczynku, jedzenia, czasu wolnego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6447" y="9324975"/>
            <a:ext cx="667345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17</a:t>
            </a:r>
            <a:endParaRPr lang="en-US" sz="5114" b="1" dirty="0">
              <a:solidFill>
                <a:srgbClr val="FFFFFF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381119" y="1732556"/>
          <a:ext cx="17525761" cy="6512617"/>
        </p:xfrm>
        <a:graphic>
          <a:graphicData uri="http://schemas.openxmlformats.org/drawingml/2006/table">
            <a:tbl>
              <a:tblPr/>
              <a:tblGrid>
                <a:gridCol w="3891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4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9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7565">
                <a:tc>
                  <a:txBody>
                    <a:bodyPr/>
                    <a:lstStyle/>
                    <a:p>
                      <a:pPr algn="ctr">
                        <a:lnSpc>
                          <a:spcPts val="4270"/>
                        </a:lnSpc>
                        <a:defRPr/>
                      </a:pPr>
                      <a:r>
                        <a:rPr lang="en-US" sz="3050" b="1">
                          <a:solidFill>
                            <a:srgbClr val="FFFFFF"/>
                          </a:solidFill>
                          <a:latin typeface="Clear Sans Bold"/>
                          <a:ea typeface="Clear Sans Bold"/>
                          <a:cs typeface="Clear Sans Bold"/>
                          <a:sym typeface="Clear Sans Bold"/>
                        </a:rPr>
                        <a:t>CECHA / OBSZAR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70"/>
                        </a:lnSpc>
                        <a:defRPr/>
                      </a:pPr>
                      <a:r>
                        <a:rPr lang="en-US" sz="3050" b="1">
                          <a:solidFill>
                            <a:srgbClr val="FFFFFF"/>
                          </a:solidFill>
                          <a:latin typeface="Clear Sans Bold"/>
                          <a:ea typeface="Clear Sans Bold"/>
                          <a:cs typeface="Clear Sans Bold"/>
                          <a:sym typeface="Clear Sans Bold"/>
                        </a:rPr>
                        <a:t>MŁODSZY STUDENT (LATA I–III)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23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70"/>
                        </a:lnSpc>
                        <a:defRPr/>
                      </a:pPr>
                      <a:r>
                        <a:rPr lang="en-US" sz="3050" b="1">
                          <a:solidFill>
                            <a:srgbClr val="FFFFFF"/>
                          </a:solidFill>
                          <a:latin typeface="Clear Sans Bold"/>
                          <a:ea typeface="Clear Sans Bold"/>
                          <a:cs typeface="Clear Sans Bold"/>
                          <a:sym typeface="Clear Sans Bold"/>
                        </a:rPr>
                        <a:t>STARSZY STUDENT (LATA IV–VI)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2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853">
                <a:tc>
                  <a:txBody>
                    <a:bodyPr/>
                    <a:lstStyle/>
                    <a:p>
                      <a:pPr algn="ctr">
                        <a:lnSpc>
                          <a:spcPts val="3843"/>
                        </a:lnSpc>
                        <a:defRPr/>
                      </a:pPr>
                      <a:r>
                        <a:rPr lang="en-US" sz="2745">
                          <a:solidFill>
                            <a:srgbClr val="FFFFFF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GŁÓWNY CEL WIZYT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16"/>
                        </a:lnSpc>
                        <a:defRPr/>
                      </a:pPr>
                      <a:r>
                        <a:rPr lang="en-US" sz="244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Nauka stacjonarna (indywidualna i grupowa między zajęciami), wypożyczanie podręczników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16"/>
                        </a:lnSpc>
                        <a:defRPr/>
                      </a:pPr>
                      <a:r>
                        <a:rPr lang="en-US" sz="244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Szybkie wypożyczenie/zwrot książek, korzystanie z baz cyfrowych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2253">
                <a:tc>
                  <a:txBody>
                    <a:bodyPr/>
                    <a:lstStyle/>
                    <a:p>
                      <a:pPr algn="ctr">
                        <a:lnSpc>
                          <a:spcPts val="3843"/>
                        </a:lnSpc>
                        <a:defRPr/>
                      </a:pPr>
                      <a:r>
                        <a:rPr lang="en-US" sz="2745">
                          <a:solidFill>
                            <a:srgbClr val="FFFFFF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CZĘSTOTLIWOŚĆ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16"/>
                        </a:lnSpc>
                        <a:defRPr/>
                      </a:pPr>
                      <a:r>
                        <a:rPr lang="en-US" sz="244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Wysoka – regularnie (1–2 razy w tygodniu lub codziennie), traktują bibliotekę jako „bazę wypadową”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16"/>
                        </a:lnSpc>
                        <a:defRPr/>
                      </a:pPr>
                      <a:r>
                        <a:rPr lang="en-US" sz="244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Niższa – głównie sporadycznie, w okresie sesji egzaminacyjnej lub przed LEK/LDEK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9946">
                <a:tc>
                  <a:txBody>
                    <a:bodyPr/>
                    <a:lstStyle/>
                    <a:p>
                      <a:pPr algn="ctr">
                        <a:lnSpc>
                          <a:spcPts val="3843"/>
                        </a:lnSpc>
                        <a:defRPr/>
                      </a:pPr>
                      <a:r>
                        <a:rPr lang="en-US" sz="2745">
                          <a:solidFill>
                            <a:srgbClr val="FFFFFF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POTRZEBY BIBLIOTECZNE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38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16"/>
                        </a:lnSpc>
                        <a:defRPr/>
                      </a:pPr>
                      <a:r>
                        <a:rPr lang="en-US" sz="244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Tradycyjne podręczniki drukowane 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16"/>
                        </a:lnSpc>
                        <a:defRPr/>
                      </a:pPr>
                      <a:r>
                        <a:rPr lang="en-US" sz="2440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Dostęp online do baz oraz e-booków </a:t>
                      </a:r>
                      <a:endParaRPr lang="en-US" sz="1100"/>
                    </a:p>
                  </a:txBody>
                  <a:tcPr marL="193716" marR="193716" marT="193716" marB="193716" anchor="ctr">
                    <a:lnL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74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743" cap="flat" cmpd="sng" algn="ctr">
                      <a:solidFill>
                        <a:srgbClr val="6EA3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3700398" y="1927813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3"/>
                </a:lnTo>
                <a:lnTo>
                  <a:pt x="0" y="20417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-212848" y="1927813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3"/>
                </a:lnTo>
                <a:lnTo>
                  <a:pt x="0" y="20417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5" name="Freeform 5"/>
          <p:cNvSpPr/>
          <p:nvPr/>
        </p:nvSpPr>
        <p:spPr>
          <a:xfrm>
            <a:off x="-212848" y="711675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2"/>
                </a:lnTo>
                <a:lnTo>
                  <a:pt x="0" y="2041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6" name="Freeform 6"/>
          <p:cNvSpPr/>
          <p:nvPr/>
        </p:nvSpPr>
        <p:spPr>
          <a:xfrm>
            <a:off x="3700398" y="711675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2"/>
                </a:lnTo>
                <a:lnTo>
                  <a:pt x="0" y="2041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0292670" y="711675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2"/>
                </a:lnTo>
                <a:lnTo>
                  <a:pt x="0" y="2041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7312913" y="711675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2"/>
                </a:lnTo>
                <a:lnTo>
                  <a:pt x="0" y="2041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7312913" y="1927813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3"/>
                </a:lnTo>
                <a:lnTo>
                  <a:pt x="0" y="20417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10292670" y="1922574"/>
            <a:ext cx="1187935" cy="1026120"/>
          </a:xfrm>
          <a:custGeom>
            <a:avLst/>
            <a:gdLst/>
            <a:ahLst/>
            <a:cxnLst/>
            <a:rect l="l" t="t" r="r" b="b"/>
            <a:pathLst>
              <a:path w="1187935" h="1026120">
                <a:moveTo>
                  <a:pt x="0" y="0"/>
                </a:moveTo>
                <a:lnTo>
                  <a:pt x="1187935" y="0"/>
                </a:lnTo>
                <a:lnTo>
                  <a:pt x="1187935" y="1026120"/>
                </a:lnTo>
                <a:lnTo>
                  <a:pt x="0" y="10261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9897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 rot="-5400000">
            <a:off x="3187338" y="4219980"/>
            <a:ext cx="1187935" cy="1026120"/>
          </a:xfrm>
          <a:custGeom>
            <a:avLst/>
            <a:gdLst/>
            <a:ahLst/>
            <a:cxnLst/>
            <a:rect l="l" t="t" r="r" b="b"/>
            <a:pathLst>
              <a:path w="1187935" h="1026120">
                <a:moveTo>
                  <a:pt x="0" y="0"/>
                </a:moveTo>
                <a:lnTo>
                  <a:pt x="1187934" y="0"/>
                </a:lnTo>
                <a:lnTo>
                  <a:pt x="1187934" y="1026120"/>
                </a:lnTo>
                <a:lnTo>
                  <a:pt x="0" y="10261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9897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Freeform 12"/>
          <p:cNvSpPr/>
          <p:nvPr/>
        </p:nvSpPr>
        <p:spPr>
          <a:xfrm rot="-5400000">
            <a:off x="3187338" y="5987263"/>
            <a:ext cx="1187935" cy="1026120"/>
          </a:xfrm>
          <a:custGeom>
            <a:avLst/>
            <a:gdLst/>
            <a:ahLst/>
            <a:cxnLst/>
            <a:rect l="l" t="t" r="r" b="b"/>
            <a:pathLst>
              <a:path w="1187935" h="1026120">
                <a:moveTo>
                  <a:pt x="0" y="0"/>
                </a:moveTo>
                <a:lnTo>
                  <a:pt x="1187934" y="0"/>
                </a:lnTo>
                <a:lnTo>
                  <a:pt x="1187934" y="1026120"/>
                </a:lnTo>
                <a:lnTo>
                  <a:pt x="0" y="10261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9897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Freeform 13"/>
          <p:cNvSpPr/>
          <p:nvPr/>
        </p:nvSpPr>
        <p:spPr>
          <a:xfrm rot="-5400000">
            <a:off x="3187338" y="7705308"/>
            <a:ext cx="1187935" cy="1026120"/>
          </a:xfrm>
          <a:custGeom>
            <a:avLst/>
            <a:gdLst/>
            <a:ahLst/>
            <a:cxnLst/>
            <a:rect l="l" t="t" r="r" b="b"/>
            <a:pathLst>
              <a:path w="1187935" h="1026120">
                <a:moveTo>
                  <a:pt x="0" y="0"/>
                </a:moveTo>
                <a:lnTo>
                  <a:pt x="1187934" y="0"/>
                </a:lnTo>
                <a:lnTo>
                  <a:pt x="1187934" y="1026121"/>
                </a:lnTo>
                <a:lnTo>
                  <a:pt x="0" y="10261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9897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-212848" y="3712159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2"/>
                </a:lnTo>
                <a:lnTo>
                  <a:pt x="0" y="2041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-212848" y="5479442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2"/>
                </a:lnTo>
                <a:lnTo>
                  <a:pt x="0" y="20417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-212848" y="7197487"/>
            <a:ext cx="1187935" cy="2041763"/>
          </a:xfrm>
          <a:custGeom>
            <a:avLst/>
            <a:gdLst/>
            <a:ahLst/>
            <a:cxnLst/>
            <a:rect l="l" t="t" r="r" b="b"/>
            <a:pathLst>
              <a:path w="1187935" h="2041763">
                <a:moveTo>
                  <a:pt x="0" y="0"/>
                </a:moveTo>
                <a:lnTo>
                  <a:pt x="1187935" y="0"/>
                </a:lnTo>
                <a:lnTo>
                  <a:pt x="1187935" y="2041763"/>
                </a:lnTo>
                <a:lnTo>
                  <a:pt x="0" y="20417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TextBox 17"/>
          <p:cNvSpPr txBox="1"/>
          <p:nvPr/>
        </p:nvSpPr>
        <p:spPr>
          <a:xfrm>
            <a:off x="17116901" y="9216229"/>
            <a:ext cx="668655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18</a:t>
            </a:r>
            <a:endParaRPr lang="en-US" sz="5114" b="1" dirty="0">
              <a:solidFill>
                <a:srgbClr val="66B386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2120240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290"/>
                </p14:media>
              </p:ext>
            </p:extLst>
          </p:nvPr>
        </p:nvPicPr>
        <p:blipFill>
          <a:blip r:embed="rId4"/>
          <a:srcRect t="657" b="657"/>
          <a:stretch>
            <a:fillRect/>
          </a:stretch>
        </p:blipFill>
        <p:spPr>
          <a:xfrm>
            <a:off x="12220998" y="335230"/>
            <a:ext cx="5481428" cy="961654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722155" y="1000125"/>
            <a:ext cx="8896929" cy="1816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4"/>
              </a:lnSpc>
            </a:pPr>
            <a:r>
              <a:rPr lang="en-US" sz="5800" b="1" dirty="0" err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Czego</a:t>
            </a:r>
            <a:r>
              <a:rPr lang="en-US" sz="5800" b="1" dirty="0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5800" b="1" dirty="0" err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dowiedzieliśmy</a:t>
            </a:r>
            <a:r>
              <a:rPr lang="en-US" sz="5800" b="1" dirty="0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5800" b="1" dirty="0" err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się</a:t>
            </a:r>
            <a:r>
              <a:rPr lang="en-US" sz="5800" b="1" dirty="0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o </a:t>
            </a:r>
            <a:r>
              <a:rPr lang="en-US" sz="5800" b="1" dirty="0" err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pracownikach</a:t>
            </a:r>
            <a:r>
              <a:rPr lang="en-US" sz="5800" b="1" dirty="0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53234" y="3108503"/>
            <a:ext cx="9034771" cy="4543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korzystanie z usług biblioteki sporadycznie lub kilka razy w miesiącu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główny cel wizyty - korzystanie z usług Oddziału Bibliografii, wypożyczenie i zwrot książek, korzystanie z komputera, ksero, skanera, Eduroam, nauka indywidualna</a:t>
            </a:r>
          </a:p>
          <a:p>
            <a:pPr marL="647697" lvl="1" indent="-323848" algn="l">
              <a:lnSpc>
                <a:spcPts val="5249"/>
              </a:lnSpc>
              <a:buFont typeface="Arial"/>
              <a:buChar char="•"/>
            </a:pPr>
            <a:r>
              <a:rPr lang="en-US" sz="2999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częste korzystanie z baz online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1685" y="9344025"/>
            <a:ext cx="676870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19</a:t>
            </a:r>
            <a:endParaRPr lang="en-US" sz="5114" b="1" dirty="0">
              <a:solidFill>
                <a:srgbClr val="FFFFFF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287381" y="3637832"/>
            <a:ext cx="474511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pl-PL" sz="3200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„</a:t>
            </a:r>
            <a:r>
              <a:rPr lang="en-US" sz="3200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W </a:t>
            </a:r>
            <a:r>
              <a:rPr lang="en-US" sz="3200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mojej</a:t>
            </a:r>
            <a:r>
              <a:rPr lang="en-US" sz="3200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opinii</a:t>
            </a:r>
            <a:r>
              <a:rPr lang="en-US" sz="3200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wszystko</a:t>
            </a:r>
            <a:r>
              <a:rPr lang="en-US" sz="3200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200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funkcjonuje</a:t>
            </a:r>
            <a:r>
              <a:rPr lang="en-US" sz="3200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wspaniale</a:t>
            </a:r>
            <a:r>
              <a:rPr lang="pl-PL" sz="3200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”</a:t>
            </a:r>
            <a:endParaRPr lang="en-US" sz="3200" spc="33" dirty="0">
              <a:solidFill>
                <a:srgbClr val="424734"/>
              </a:solidFill>
              <a:latin typeface="Vesper Libre"/>
              <a:ea typeface="Vesper Libre"/>
              <a:cs typeface="Vesper Libre"/>
              <a:sym typeface="Vesper Libr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531273" y="2351770"/>
            <a:ext cx="4722495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„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Nic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bym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nie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zmieniała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, 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uwielbiam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bibliotekę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taką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jaka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jest</a:t>
            </a: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”</a:t>
            </a:r>
            <a:endParaRPr lang="en-US" sz="3200" spc="32" dirty="0">
              <a:solidFill>
                <a:srgbClr val="424734"/>
              </a:solidFill>
              <a:latin typeface="Vesper Libre"/>
              <a:ea typeface="Vesper Libre"/>
              <a:cs typeface="Vesper Libre"/>
              <a:sym typeface="Vesper Libr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810000" y="5869492"/>
            <a:ext cx="4136774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„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Wspaniałe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miejsce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, 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wspaniali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ludzie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:)</a:t>
            </a: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”</a:t>
            </a:r>
            <a:endParaRPr lang="en-US" sz="3200" spc="32" dirty="0">
              <a:solidFill>
                <a:srgbClr val="424734"/>
              </a:solidFill>
              <a:latin typeface="Vesper Libre"/>
              <a:ea typeface="Vesper Libre"/>
              <a:cs typeface="Vesper Libre"/>
              <a:sym typeface="Vesper Libr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462540" y="2671892"/>
            <a:ext cx="3495794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„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Ogółem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bardzo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miło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i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przyjemnie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:)</a:t>
            </a: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”</a:t>
            </a:r>
            <a:endParaRPr lang="en-US" sz="3200" spc="32" dirty="0">
              <a:solidFill>
                <a:srgbClr val="424734"/>
              </a:solidFill>
              <a:latin typeface="Vesper Libre"/>
              <a:ea typeface="Vesper Libre"/>
              <a:cs typeface="Vesper Libre"/>
              <a:sym typeface="Vesper Libre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925795" y="4820148"/>
            <a:ext cx="7667664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„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Biblioteka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UMB jest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piękna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i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pracuje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w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niej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dużo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wspaniałych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osób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.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Dziękuję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.</a:t>
            </a: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”</a:t>
            </a:r>
            <a:endParaRPr lang="en-US" sz="3200" spc="32" dirty="0">
              <a:solidFill>
                <a:srgbClr val="424734"/>
              </a:solidFill>
              <a:latin typeface="Vesper Libre"/>
              <a:ea typeface="Vesper Libre"/>
              <a:cs typeface="Vesper Libre"/>
              <a:sym typeface="Vesper Libre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05101" y="7550942"/>
            <a:ext cx="4136774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7"/>
              </a:lnSpc>
              <a:spcBef>
                <a:spcPct val="0"/>
              </a:spcBef>
            </a:pPr>
            <a:r>
              <a:rPr lang="pl-PL" sz="3398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„</a:t>
            </a:r>
            <a:r>
              <a:rPr lang="en-US" sz="3398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Żadnych</a:t>
            </a:r>
            <a:r>
              <a:rPr lang="en-US" sz="3398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398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uwag</a:t>
            </a:r>
            <a:r>
              <a:rPr lang="en-US" sz="3398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, </a:t>
            </a:r>
          </a:p>
          <a:p>
            <a:pPr algn="ctr">
              <a:lnSpc>
                <a:spcPts val="4757"/>
              </a:lnSpc>
              <a:spcBef>
                <a:spcPct val="0"/>
              </a:spcBef>
            </a:pPr>
            <a:r>
              <a:rPr lang="en-US" sz="3398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super </a:t>
            </a:r>
            <a:r>
              <a:rPr lang="en-US" sz="3398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że</a:t>
            </a:r>
            <a:r>
              <a:rPr lang="en-US" sz="3398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taka </a:t>
            </a:r>
            <a:r>
              <a:rPr lang="en-US" sz="3398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ankieta</a:t>
            </a:r>
            <a:r>
              <a:rPr lang="en-US" sz="3398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</a:p>
          <a:p>
            <a:pPr algn="ctr">
              <a:lnSpc>
                <a:spcPts val="4757"/>
              </a:lnSpc>
              <a:spcBef>
                <a:spcPct val="0"/>
              </a:spcBef>
            </a:pPr>
            <a:r>
              <a:rPr lang="en-US" sz="3398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ma </a:t>
            </a:r>
            <a:r>
              <a:rPr lang="en-US" sz="3398" spc="33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miejsce</a:t>
            </a:r>
            <a:r>
              <a:rPr lang="en-US" sz="3398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:)</a:t>
            </a:r>
            <a:r>
              <a:rPr lang="pl-PL" sz="3398" spc="33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”</a:t>
            </a:r>
            <a:endParaRPr lang="en-US" sz="3398" spc="33" dirty="0">
              <a:solidFill>
                <a:srgbClr val="424734"/>
              </a:solidFill>
              <a:latin typeface="Vesper Libre"/>
              <a:ea typeface="Vesper Libre"/>
              <a:cs typeface="Vesper Libre"/>
              <a:sym typeface="Vesper Libre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7353828" y="7608649"/>
            <a:ext cx="7799880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„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Zespół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jest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bardzo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pomocny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,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kompetentny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i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życzliwy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.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Współpraca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z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Biblioteką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jest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na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najwyższym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 </a:t>
            </a:r>
            <a:r>
              <a:rPr lang="en-US" sz="3200" spc="32" dirty="0" err="1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poziomie</a:t>
            </a:r>
            <a:r>
              <a:rPr lang="en-US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.</a:t>
            </a:r>
            <a:r>
              <a:rPr lang="pl-PL" sz="3200" spc="32" dirty="0">
                <a:solidFill>
                  <a:srgbClr val="424734"/>
                </a:solidFill>
                <a:latin typeface="Vesper Libre"/>
                <a:ea typeface="Vesper Libre"/>
                <a:cs typeface="Vesper Libre"/>
                <a:sym typeface="Vesper Libre"/>
              </a:rPr>
              <a:t>”</a:t>
            </a:r>
            <a:endParaRPr lang="en-US" sz="3200" spc="32" dirty="0">
              <a:solidFill>
                <a:srgbClr val="424734"/>
              </a:solidFill>
              <a:latin typeface="Vesper Libre"/>
              <a:ea typeface="Vesper Libre"/>
              <a:cs typeface="Vesper Libre"/>
              <a:sym typeface="Vesper Libre"/>
            </a:endParaRPr>
          </a:p>
        </p:txBody>
      </p:sp>
      <p:sp>
        <p:nvSpPr>
          <p:cNvPr id="22" name="AutoShape 2">
            <a:extLst>
              <a:ext uri="{FF2B5EF4-FFF2-40B4-BE49-F238E27FC236}">
                <a16:creationId xmlns:a16="http://schemas.microsoft.com/office/drawing/2014/main" id="{F6568A85-2DF9-9CEA-91C1-AAAC1DEEF746}"/>
              </a:ext>
            </a:extLst>
          </p:cNvPr>
          <p:cNvSpPr/>
          <p:nvPr/>
        </p:nvSpPr>
        <p:spPr>
          <a:xfrm>
            <a:off x="0" y="0"/>
            <a:ext cx="814007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24" name="AutoShape 2">
            <a:extLst>
              <a:ext uri="{FF2B5EF4-FFF2-40B4-BE49-F238E27FC236}">
                <a16:creationId xmlns:a16="http://schemas.microsoft.com/office/drawing/2014/main" id="{5862A2E0-7FAD-B408-7B5A-0C3C26DE4000}"/>
              </a:ext>
            </a:extLst>
          </p:cNvPr>
          <p:cNvSpPr/>
          <p:nvPr/>
        </p:nvSpPr>
        <p:spPr>
          <a:xfrm>
            <a:off x="17547081" y="0"/>
            <a:ext cx="740919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26" name="AutoShape 2">
            <a:extLst>
              <a:ext uri="{FF2B5EF4-FFF2-40B4-BE49-F238E27FC236}">
                <a16:creationId xmlns:a16="http://schemas.microsoft.com/office/drawing/2014/main" id="{FF280868-A116-86C2-892C-5F18929EA472}"/>
              </a:ext>
            </a:extLst>
          </p:cNvPr>
          <p:cNvSpPr/>
          <p:nvPr/>
        </p:nvSpPr>
        <p:spPr>
          <a:xfrm rot="16200000">
            <a:off x="8773541" y="1513458"/>
            <a:ext cx="814007" cy="16733076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28" name="AutoShape 2">
            <a:extLst>
              <a:ext uri="{FF2B5EF4-FFF2-40B4-BE49-F238E27FC236}">
                <a16:creationId xmlns:a16="http://schemas.microsoft.com/office/drawing/2014/main" id="{F2F809E2-B5BC-E7AD-EF80-72AC6D51D0F5}"/>
              </a:ext>
            </a:extLst>
          </p:cNvPr>
          <p:cNvSpPr/>
          <p:nvPr/>
        </p:nvSpPr>
        <p:spPr>
          <a:xfrm rot="16200000">
            <a:off x="8314921" y="-7500916"/>
            <a:ext cx="1731243" cy="16733076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BE5A6D10-987E-0425-A2A5-5F698B59C587}"/>
              </a:ext>
            </a:extLst>
          </p:cNvPr>
          <p:cNvSpPr txBox="1"/>
          <p:nvPr/>
        </p:nvSpPr>
        <p:spPr>
          <a:xfrm>
            <a:off x="2817844" y="521210"/>
            <a:ext cx="12649200" cy="1018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027"/>
              </a:lnSpc>
            </a:pPr>
            <a:r>
              <a:rPr lang="pl-PL" sz="6567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Co mówią o </a:t>
            </a:r>
            <a:r>
              <a:rPr lang="pl-PL" sz="6567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nas użytkownicy</a:t>
            </a:r>
            <a:r>
              <a:rPr lang="pl-PL" sz="6567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?</a:t>
            </a:r>
            <a:endParaRPr lang="en-US" sz="6567" b="1" dirty="0">
              <a:solidFill>
                <a:srgbClr val="FFFFFF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6813984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85751" y="3836748"/>
            <a:ext cx="6442481" cy="2689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7"/>
              </a:lnSpc>
            </a:pPr>
            <a:r>
              <a:rPr lang="en-US" sz="6567" b="1" dirty="0" err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Dlaczego</a:t>
            </a:r>
            <a:r>
              <a:rPr lang="en-US" sz="6567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6567" b="1" dirty="0" err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warto</a:t>
            </a:r>
            <a:r>
              <a:rPr lang="en-US" sz="6567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6567" b="1" dirty="0" err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przeprowadzać</a:t>
            </a:r>
            <a:r>
              <a:rPr lang="en-US" sz="6567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6567" b="1" dirty="0" err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takie</a:t>
            </a:r>
            <a:r>
              <a:rPr lang="en-US" sz="6567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 </a:t>
            </a:r>
            <a:r>
              <a:rPr lang="en-US" sz="6567" b="1" dirty="0" err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ankiety</a:t>
            </a:r>
            <a:r>
              <a:rPr lang="en-US" sz="6567" b="1" dirty="0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58775" y="3596640"/>
            <a:ext cx="9877466" cy="308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Zrozumienie realnych, a nie domniemanych potrzeb</a:t>
            </a:r>
          </a:p>
          <a:p>
            <a:pPr marL="777240" lvl="1" indent="-388620" algn="l">
              <a:lnSpc>
                <a:spcPts val="9000"/>
              </a:lnSpc>
              <a:buFont typeface="Arial"/>
              <a:buChar char="•"/>
            </a:pPr>
            <a:r>
              <a:rPr lang="en-US" sz="3600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Usprawnienie komunikacji i promocji</a:t>
            </a:r>
          </a:p>
          <a:p>
            <a:pPr marL="777240" lvl="1" indent="-388620" algn="l">
              <a:lnSpc>
                <a:spcPts val="9000"/>
              </a:lnSpc>
              <a:buFont typeface="Arial"/>
              <a:buChar char="•"/>
            </a:pPr>
            <a:r>
              <a:rPr lang="en-US" sz="3600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Budowanie zaangażowanej społeczności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109757" y="9216229"/>
            <a:ext cx="682943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21</a:t>
            </a:r>
            <a:endParaRPr lang="en-US" sz="5114" b="1" dirty="0">
              <a:solidFill>
                <a:srgbClr val="66B386"/>
              </a:solidFill>
              <a:latin typeface="Vesper Libre Bold"/>
              <a:ea typeface="Vesper Libre Bold"/>
              <a:cs typeface="Vesper Libre Bold"/>
              <a:sym typeface="Vesper Libre 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6813984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85751" y="3836748"/>
            <a:ext cx="6442481" cy="2689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27"/>
              </a:lnSpc>
            </a:pPr>
            <a:r>
              <a:rPr lang="en-US" sz="6567" b="1">
                <a:solidFill>
                  <a:srgbClr val="FFFFFF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Dlaczego warto przeprowadzać takie ankiety?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97242" y="2707576"/>
            <a:ext cx="9362058" cy="4490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8208"/>
              </a:lnSpc>
              <a:buFont typeface="Arial"/>
              <a:buChar char="•"/>
            </a:pPr>
            <a:r>
              <a:rPr lang="en-US" sz="3600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Baza/argument do wprowadzania zmian</a:t>
            </a:r>
          </a:p>
          <a:p>
            <a:pPr marL="777240" lvl="1" indent="-388620" algn="l">
              <a:lnSpc>
                <a:spcPts val="5724"/>
              </a:lnSpc>
              <a:buFont typeface="Arial"/>
              <a:buChar char="•"/>
            </a:pPr>
            <a:r>
              <a:rPr lang="en-US" sz="3600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Podstawa do projektowania usług i treści skrojonych na miarę</a:t>
            </a:r>
          </a:p>
          <a:p>
            <a:pPr marL="777240" lvl="1" indent="-388620" algn="l">
              <a:lnSpc>
                <a:spcPts val="8460"/>
              </a:lnSpc>
              <a:buFont typeface="Arial"/>
              <a:buChar char="•"/>
            </a:pPr>
            <a:r>
              <a:rPr lang="en-US" sz="3600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System wczesnego ostrzegania</a:t>
            </a:r>
          </a:p>
          <a:p>
            <a:pPr marL="777240" lvl="1" indent="-388620" algn="l">
              <a:lnSpc>
                <a:spcPts val="8460"/>
              </a:lnSpc>
              <a:buFont typeface="Arial"/>
              <a:buChar char="•"/>
            </a:pPr>
            <a:r>
              <a:rPr lang="en-US" sz="3600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Obserwacja ewolucji potrzeb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067431" y="9216229"/>
            <a:ext cx="767596" cy="713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66B386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8398122" cy="10287000"/>
          </a:xfrm>
          <a:prstGeom prst="rect">
            <a:avLst/>
          </a:prstGeom>
          <a:solidFill>
            <a:srgbClr val="008237">
              <a:alpha val="60000"/>
            </a:srgbClr>
          </a:solidFill>
        </p:spPr>
        <p:txBody>
          <a:bodyPr/>
          <a:lstStyle/>
          <a:p>
            <a:endParaRPr lang="pl-PL"/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520" end="3866.667"/>
                </p14:media>
              </p:ext>
            </p:extLst>
          </p:nvPr>
        </p:nvPicPr>
        <p:blipFill>
          <a:blip r:embed="rId4"/>
          <a:srcRect t="13487" b="19021"/>
          <a:stretch>
            <a:fillRect/>
          </a:stretch>
        </p:blipFill>
        <p:spPr>
          <a:xfrm>
            <a:off x="760656" y="1028700"/>
            <a:ext cx="6876811" cy="825110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8398122" y="2819322"/>
            <a:ext cx="9889878" cy="1823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27"/>
              </a:lnSpc>
            </a:pPr>
            <a:r>
              <a:rPr lang="en-US" sz="6567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Dziękujemy</a:t>
            </a:r>
          </a:p>
          <a:p>
            <a:pPr algn="ctr">
              <a:lnSpc>
                <a:spcPts val="7027"/>
              </a:lnSpc>
            </a:pPr>
            <a:r>
              <a:rPr lang="en-US" sz="6567" b="1">
                <a:solidFill>
                  <a:srgbClr val="315240"/>
                </a:solidFill>
                <a:latin typeface="Vesper Libre Bold"/>
                <a:ea typeface="Vesper Libre Bold"/>
                <a:cs typeface="Vesper Libre Bold"/>
                <a:sym typeface="Vesper Libre Bold"/>
              </a:rPr>
              <a:t>za uwagę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98123" y="4893413"/>
            <a:ext cx="9889878" cy="2107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Katarzyna Dulko</a:t>
            </a:r>
          </a:p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1C593E"/>
                </a:solidFill>
                <a:latin typeface="Clear Sans"/>
                <a:ea typeface="Clear Sans"/>
                <a:cs typeface="Clear Sans"/>
                <a:sym typeface="Clear Sans"/>
              </a:rPr>
              <a:t>katarzyna.dulko@umb.edu.pl</a:t>
            </a:r>
          </a:p>
          <a:p>
            <a:pPr algn="ctr">
              <a:lnSpc>
                <a:spcPts val="1540"/>
              </a:lnSpc>
            </a:pPr>
            <a:endParaRPr lang="en-US" sz="2400" dirty="0">
              <a:solidFill>
                <a:srgbClr val="1C593E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ctr">
              <a:lnSpc>
                <a:spcPts val="4199"/>
              </a:lnSpc>
            </a:pPr>
            <a:r>
              <a:rPr lang="en-US" sz="2999" dirty="0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Katarzyna </a:t>
            </a:r>
            <a:r>
              <a:rPr lang="en-US" sz="2999" dirty="0" err="1">
                <a:solidFill>
                  <a:srgbClr val="272727"/>
                </a:solidFill>
                <a:latin typeface="Clear Sans"/>
                <a:ea typeface="Clear Sans"/>
                <a:cs typeface="Clear Sans"/>
                <a:sym typeface="Clear Sans"/>
              </a:rPr>
              <a:t>Dziamecka</a:t>
            </a:r>
            <a:endParaRPr lang="en-US" sz="2999" dirty="0">
              <a:solidFill>
                <a:srgbClr val="272727"/>
              </a:solidFill>
              <a:latin typeface="Clear Sans"/>
              <a:ea typeface="Clear Sans"/>
              <a:cs typeface="Clear Sans"/>
              <a:sym typeface="Clear Sans"/>
            </a:endParaRP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1C593E"/>
                </a:solidFill>
                <a:latin typeface="Clear Sans"/>
                <a:ea typeface="Clear Sans"/>
                <a:cs typeface="Clear Sans"/>
                <a:sym typeface="Clear Sans"/>
              </a:rPr>
              <a:t>katarzyna.dziamecka@umb.edu.pl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822</Words>
  <Application>Microsoft Office PowerPoint</Application>
  <PresentationFormat>Niestandardowy</PresentationFormat>
  <Paragraphs>144</Paragraphs>
  <Slides>23</Slides>
  <Notes>0</Notes>
  <HiddenSlides>0</HiddenSlides>
  <MMClips>7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5" baseType="lpstr">
      <vt:lpstr>Arial</vt:lpstr>
      <vt:lpstr>Clear Sans Bold</vt:lpstr>
      <vt:lpstr>TAN Nimbus</vt:lpstr>
      <vt:lpstr>Vesper Libre Bold</vt:lpstr>
      <vt:lpstr>Open Sans</vt:lpstr>
      <vt:lpstr>Open Sans Bold</vt:lpstr>
      <vt:lpstr>Arimo</vt:lpstr>
      <vt:lpstr>Open Sauce</vt:lpstr>
      <vt:lpstr>Vesper Libre</vt:lpstr>
      <vt:lpstr>Calibri</vt:lpstr>
      <vt:lpstr>Clear Sans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Nowoczesny czytelnik, tradycyjna biblioteka? </dc:title>
  <cp:lastModifiedBy>Katarzyna Dulko</cp:lastModifiedBy>
  <cp:revision>5</cp:revision>
  <dcterms:created xsi:type="dcterms:W3CDTF">2006-08-16T00:00:00Z</dcterms:created>
  <dcterms:modified xsi:type="dcterms:W3CDTF">2026-08-31T07:48:38Z</dcterms:modified>
  <dc:identifier>DAHMGM_QK-k</dc:identifier>
</cp:coreProperties>
</file>